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57" r:id="rId3"/>
    <p:sldId id="258" r:id="rId4"/>
    <p:sldId id="262" r:id="rId5"/>
    <p:sldId id="259" r:id="rId6"/>
    <p:sldId id="261" r:id="rId7"/>
    <p:sldId id="260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52" d="100"/>
          <a:sy n="52" d="100"/>
        </p:scale>
        <p:origin x="58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1036E-FB94-4ED7-ACED-C2BE1BE97C72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A5B9EED7-CF87-4AD2-BD03-8DEC2E26E998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4872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1036E-FB94-4ED7-ACED-C2BE1BE97C72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9EED7-CF87-4AD2-BD03-8DEC2E26E998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1674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1036E-FB94-4ED7-ACED-C2BE1BE97C72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9EED7-CF87-4AD2-BD03-8DEC2E26E998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8276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1036E-FB94-4ED7-ACED-C2BE1BE97C72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9EED7-CF87-4AD2-BD03-8DEC2E26E998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854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1036E-FB94-4ED7-ACED-C2BE1BE97C72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9EED7-CF87-4AD2-BD03-8DEC2E26E998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2987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1036E-FB94-4ED7-ACED-C2BE1BE97C72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9EED7-CF87-4AD2-BD03-8DEC2E26E998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3080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1036E-FB94-4ED7-ACED-C2BE1BE97C72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9EED7-CF87-4AD2-BD03-8DEC2E26E998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655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1036E-FB94-4ED7-ACED-C2BE1BE97C72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9EED7-CF87-4AD2-BD03-8DEC2E26E998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5459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1036E-FB94-4ED7-ACED-C2BE1BE97C72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9EED7-CF87-4AD2-BD03-8DEC2E26E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187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1036E-FB94-4ED7-ACED-C2BE1BE97C72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9EED7-CF87-4AD2-BD03-8DEC2E26E998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6740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3F81036E-FB94-4ED7-ACED-C2BE1BE97C72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9EED7-CF87-4AD2-BD03-8DEC2E26E998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7219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81036E-FB94-4ED7-ACED-C2BE1BE97C72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A5B9EED7-CF87-4AD2-BD03-8DEC2E26E998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8738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SECTION 5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SECONDARY ASSESSMENT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7880" y="3605841"/>
            <a:ext cx="3051954" cy="251891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162"/>
            <a:ext cx="1716759" cy="1548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0590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Questioning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smtClean="0"/>
              <a:t>There </a:t>
            </a:r>
            <a:r>
              <a:rPr lang="en-US" dirty="0"/>
              <a:t>are two key questioning methods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r>
              <a:rPr lang="en-US" b="1" dirty="0" smtClean="0"/>
              <a:t>SAMPLE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/>
              <a:t>PQRST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9803468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SAMPLE METHOD OF QUESTIONING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b="1" dirty="0" smtClean="0"/>
              <a:t>S</a:t>
            </a:r>
            <a:r>
              <a:rPr lang="en-US" dirty="0" smtClean="0"/>
              <a:t>igns </a:t>
            </a:r>
            <a:r>
              <a:rPr lang="en-US" dirty="0"/>
              <a:t>and </a:t>
            </a:r>
            <a:r>
              <a:rPr lang="en-US" dirty="0" smtClean="0"/>
              <a:t>symptoms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r>
              <a:rPr lang="en-US" b="1" dirty="0" smtClean="0"/>
              <a:t>A</a:t>
            </a:r>
            <a:r>
              <a:rPr lang="en-US" dirty="0" smtClean="0"/>
              <a:t>llergies-are </a:t>
            </a:r>
            <a:r>
              <a:rPr lang="en-US" dirty="0"/>
              <a:t>you allergic to anything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r>
              <a:rPr lang="en-US" b="1" dirty="0" smtClean="0"/>
              <a:t>M</a:t>
            </a:r>
            <a:r>
              <a:rPr lang="en-US" dirty="0" smtClean="0"/>
              <a:t>edications-are </a:t>
            </a:r>
            <a:r>
              <a:rPr lang="en-US" dirty="0"/>
              <a:t>you on any medication, when and how long ago did you take it? </a:t>
            </a:r>
            <a:endParaRPr lang="en-US" dirty="0" smtClean="0"/>
          </a:p>
          <a:p>
            <a:endParaRPr lang="en-US" dirty="0"/>
          </a:p>
          <a:p>
            <a:r>
              <a:rPr lang="en-US" b="1" dirty="0" smtClean="0"/>
              <a:t>P</a:t>
            </a:r>
            <a:r>
              <a:rPr lang="en-US" dirty="0" smtClean="0"/>
              <a:t>ast </a:t>
            </a:r>
            <a:r>
              <a:rPr lang="en-US" dirty="0"/>
              <a:t>history- do you have any medical conditions, has this happened before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r>
              <a:rPr lang="en-US" b="1" dirty="0" smtClean="0"/>
              <a:t>L</a:t>
            </a:r>
            <a:r>
              <a:rPr lang="en-US" dirty="0" smtClean="0"/>
              <a:t>ast </a:t>
            </a:r>
            <a:r>
              <a:rPr lang="en-US" dirty="0"/>
              <a:t>meal-when did you last eat or drink? </a:t>
            </a:r>
            <a:endParaRPr lang="en-US" dirty="0" smtClean="0"/>
          </a:p>
          <a:p>
            <a:endParaRPr lang="en-US" dirty="0"/>
          </a:p>
          <a:p>
            <a:r>
              <a:rPr lang="en-US" b="1" dirty="0" smtClean="0"/>
              <a:t>E</a:t>
            </a:r>
            <a:r>
              <a:rPr lang="en-US" dirty="0" smtClean="0"/>
              <a:t>vents </a:t>
            </a:r>
            <a:r>
              <a:rPr lang="en-US" dirty="0"/>
              <a:t>prior to incident. What happened, what were you doing? </a:t>
            </a:r>
          </a:p>
        </p:txBody>
      </p:sp>
    </p:spTree>
    <p:extLst>
      <p:ext uri="{BB962C8B-B14F-4D97-AF65-F5344CB8AC3E}">
        <p14:creationId xmlns:p14="http://schemas.microsoft.com/office/powerpoint/2010/main" val="361007218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PQRST METHOD OF QUESTIONING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P</a:t>
            </a:r>
            <a:r>
              <a:rPr lang="en-US" dirty="0" smtClean="0"/>
              <a:t>romotes </a:t>
            </a:r>
            <a:r>
              <a:rPr lang="en-US" dirty="0"/>
              <a:t>or alleviates-does anything make the pain better or worse? </a:t>
            </a:r>
            <a:endParaRPr lang="en-US" dirty="0" smtClean="0"/>
          </a:p>
          <a:p>
            <a:endParaRPr lang="en-US" dirty="0"/>
          </a:p>
          <a:p>
            <a:r>
              <a:rPr lang="en-US" b="1" dirty="0" smtClean="0"/>
              <a:t>Q</a:t>
            </a:r>
            <a:r>
              <a:rPr lang="en-US" dirty="0" smtClean="0"/>
              <a:t>uality-can </a:t>
            </a:r>
            <a:r>
              <a:rPr lang="en-US" dirty="0"/>
              <a:t>you describe what the pain feels like e.g. dull, sharp, crushing or throbbing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r>
              <a:rPr lang="en-US" b="1" dirty="0" smtClean="0"/>
              <a:t>R</a:t>
            </a:r>
            <a:r>
              <a:rPr lang="en-US" dirty="0" smtClean="0"/>
              <a:t>egion/radiates-where </a:t>
            </a:r>
            <a:r>
              <a:rPr lang="en-US" dirty="0"/>
              <a:t>is the pain? Does it go anywhere else? </a:t>
            </a:r>
            <a:endParaRPr lang="en-US" dirty="0" smtClean="0"/>
          </a:p>
          <a:p>
            <a:endParaRPr lang="en-US" dirty="0"/>
          </a:p>
          <a:p>
            <a:r>
              <a:rPr lang="en-US" b="1" dirty="0" smtClean="0"/>
              <a:t>S</a:t>
            </a:r>
            <a:r>
              <a:rPr lang="en-US" dirty="0" smtClean="0"/>
              <a:t>everity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r>
              <a:rPr lang="en-US" b="1" dirty="0" smtClean="0"/>
              <a:t>T</a:t>
            </a:r>
            <a:r>
              <a:rPr lang="en-US" dirty="0" smtClean="0"/>
              <a:t>ime-how </a:t>
            </a:r>
            <a:r>
              <a:rPr lang="en-US" dirty="0"/>
              <a:t>long have you had the pain? </a:t>
            </a:r>
          </a:p>
        </p:txBody>
      </p:sp>
    </p:spTree>
    <p:extLst>
      <p:ext uri="{BB962C8B-B14F-4D97-AF65-F5344CB8AC3E}">
        <p14:creationId xmlns:p14="http://schemas.microsoft.com/office/powerpoint/2010/main" val="424460636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Vital signs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Respirations </a:t>
            </a:r>
            <a:r>
              <a:rPr lang="en-US" dirty="0"/>
              <a:t>- how many times per minute the patient breathes, </a:t>
            </a:r>
            <a:r>
              <a:rPr lang="en-US" dirty="0" err="1"/>
              <a:t>laboured</a:t>
            </a:r>
            <a:r>
              <a:rPr lang="en-US" dirty="0"/>
              <a:t> or </a:t>
            </a:r>
            <a:r>
              <a:rPr lang="en-US" dirty="0" smtClean="0"/>
              <a:t>normal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r>
              <a:rPr lang="en-US" b="1" dirty="0" smtClean="0"/>
              <a:t>Pulse </a:t>
            </a:r>
            <a:r>
              <a:rPr lang="en-US" dirty="0"/>
              <a:t>- how many times the heart beats per minute, weak or strong, regular or </a:t>
            </a:r>
            <a:r>
              <a:rPr lang="en-US" dirty="0" smtClean="0"/>
              <a:t>irregular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r>
              <a:rPr lang="en-US" b="1" dirty="0" smtClean="0"/>
              <a:t>Temperature </a:t>
            </a:r>
            <a:r>
              <a:rPr lang="en-US" dirty="0"/>
              <a:t>-what is the temperature of the </a:t>
            </a:r>
            <a:r>
              <a:rPr lang="en-US" dirty="0" smtClean="0"/>
              <a:t>casualty</a:t>
            </a:r>
          </a:p>
          <a:p>
            <a:endParaRPr lang="en-US" dirty="0"/>
          </a:p>
          <a:p>
            <a:r>
              <a:rPr lang="en-US" b="1" dirty="0" smtClean="0"/>
              <a:t>Pupils </a:t>
            </a:r>
            <a:r>
              <a:rPr lang="en-US" dirty="0"/>
              <a:t>- the pupils can tell a lot about how the brain is functioning. Both pupils should be roughly equal in size and reactive to light.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35068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Extended care in the outdoors - WRAPT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2173641"/>
              </p:ext>
            </p:extLst>
          </p:nvPr>
        </p:nvGraphicFramePr>
        <p:xfrm>
          <a:off x="838200" y="1825625"/>
          <a:ext cx="10950526" cy="48987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27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343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234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95413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W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Warmth 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Insulate the casualty, remove wet clothing, protect from the elements 		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5413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Rest 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This, along with concern / empathy can help the casualty cope and have a positive effect on vital signs 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5413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Assess again 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Monitoring, recording and evaluating vital signs will help you to tell if the condition of the casualty is getting worse 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5413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Positioning 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Lying flat? Semi-sitting? Legs raised? Stable side position? 	</a:t>
                      </a:r>
                    </a:p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5413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Treatment 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You can begin this when you know what the illness / injury is. Arranging evacuation will have to be considered 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0834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0834">
                <a:tc gridSpan="3">
                  <a:txBody>
                    <a:bodyPr/>
                    <a:lstStyle/>
                    <a:p>
                      <a:r>
                        <a:rPr lang="en-US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Always check to see if the casualty is carrying </a:t>
                      </a:r>
                      <a:r>
                        <a:rPr lang="en-US" sz="2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medical ID </a:t>
                      </a:r>
                      <a:r>
                        <a:rPr lang="en-US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or wearing </a:t>
                      </a:r>
                      <a:r>
                        <a:rPr lang="en-US" sz="2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medical alert 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525456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>
                <a:solidFill>
                  <a:srgbClr val="FF0000"/>
                </a:solidFill>
              </a:rPr>
              <a:t>END OF SECTION 5</a:t>
            </a:r>
            <a:endParaRPr lang="en-US" sz="5400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0594" y="2016125"/>
            <a:ext cx="3845137" cy="3449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92141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secondary assessment/survey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secondary assessment/survey is a systematic and thorough </a:t>
            </a:r>
            <a:r>
              <a:rPr lang="en-US" b="1" dirty="0"/>
              <a:t>head-to-toe check </a:t>
            </a:r>
            <a:r>
              <a:rPr lang="en-US" b="1" dirty="0" smtClean="0"/>
              <a:t>(front </a:t>
            </a:r>
            <a:r>
              <a:rPr lang="en-US" b="1" dirty="0"/>
              <a:t>and back) </a:t>
            </a:r>
            <a:r>
              <a:rPr lang="en-US" dirty="0"/>
              <a:t>of the injured or ill </a:t>
            </a:r>
            <a:r>
              <a:rPr lang="en-US" dirty="0" smtClean="0"/>
              <a:t>casualty</a:t>
            </a:r>
          </a:p>
          <a:p>
            <a:endParaRPr lang="en-US" dirty="0"/>
          </a:p>
          <a:p>
            <a:r>
              <a:rPr lang="en-US" dirty="0" smtClean="0"/>
              <a:t>It should be undertaken only when the primary assessment has been completed and any issues resolved</a:t>
            </a:r>
          </a:p>
          <a:p>
            <a:endParaRPr lang="en-US" dirty="0"/>
          </a:p>
          <a:p>
            <a:r>
              <a:rPr lang="en-US" dirty="0" smtClean="0"/>
              <a:t>In </a:t>
            </a:r>
            <a:r>
              <a:rPr lang="en-US" dirty="0"/>
              <a:t>an injured casualty, this is achieved through a </a:t>
            </a:r>
            <a:r>
              <a:rPr lang="en-US" dirty="0" smtClean="0"/>
              <a:t>quick body inspection, </a:t>
            </a:r>
            <a:r>
              <a:rPr lang="en-US" dirty="0"/>
              <a:t>in an attempt to identify any obvious injuries such as fractures or </a:t>
            </a:r>
            <a:r>
              <a:rPr lang="en-US" dirty="0" smtClean="0"/>
              <a:t>bleeding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0256278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secondary assessment/survey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secondary assessment is also useful to obtain information for more advanced medical assistance</a:t>
            </a:r>
          </a:p>
          <a:p>
            <a:endParaRPr lang="en-US" dirty="0" smtClean="0"/>
          </a:p>
          <a:p>
            <a:r>
              <a:rPr lang="en-US" dirty="0" smtClean="0"/>
              <a:t>The assessment should not take any longer than 1–2 minutes.</a:t>
            </a:r>
          </a:p>
          <a:p>
            <a:endParaRPr lang="en-US" dirty="0" smtClean="0"/>
          </a:p>
          <a:p>
            <a:r>
              <a:rPr lang="en-US" dirty="0" smtClean="0"/>
              <a:t> If the casualty is responsive, you need to talk to them and explain what you are doing.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67978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Secondary assessment procedure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/>
              <a:t>It involves</a:t>
            </a:r>
          </a:p>
          <a:p>
            <a:endParaRPr lang="en-US" dirty="0"/>
          </a:p>
          <a:p>
            <a:r>
              <a:rPr lang="en-US" dirty="0" smtClean="0"/>
              <a:t>QUESTIONING</a:t>
            </a:r>
          </a:p>
          <a:p>
            <a:endParaRPr lang="en-US" dirty="0"/>
          </a:p>
          <a:p>
            <a:r>
              <a:rPr lang="en-US" dirty="0" smtClean="0"/>
              <a:t>INSPECTION</a:t>
            </a:r>
          </a:p>
          <a:p>
            <a:endParaRPr lang="en-US" dirty="0"/>
          </a:p>
          <a:p>
            <a:r>
              <a:rPr lang="en-US" dirty="0" smtClean="0"/>
              <a:t>FEELING</a:t>
            </a:r>
          </a:p>
          <a:p>
            <a:endParaRPr lang="en-US" dirty="0"/>
          </a:p>
          <a:p>
            <a:r>
              <a:rPr lang="en-US" dirty="0" smtClean="0"/>
              <a:t>CHECKING AND RECORDING VITAL SIGNS (IF POSSIBLE)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18682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Secondary assessment procedure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Always protect yourself wear gloves (if available)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Systematically check </a:t>
            </a:r>
            <a:r>
              <a:rPr lang="en-US" dirty="0"/>
              <a:t>for </a:t>
            </a:r>
            <a:r>
              <a:rPr lang="en-US" dirty="0" smtClean="0"/>
              <a:t>blood/ </a:t>
            </a:r>
            <a:r>
              <a:rPr lang="en-US" dirty="0"/>
              <a:t>fluids on gloves as you progress through the secondary </a:t>
            </a:r>
            <a:r>
              <a:rPr lang="en-US" dirty="0" smtClean="0"/>
              <a:t>survey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Central </a:t>
            </a:r>
            <a:r>
              <a:rPr lang="en-US" dirty="0"/>
              <a:t>nervous system: Talk to the casualty and assess their level of </a:t>
            </a:r>
            <a:r>
              <a:rPr lang="en-US" dirty="0" smtClean="0"/>
              <a:t>responsiveness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Starting </a:t>
            </a:r>
            <a:r>
              <a:rPr lang="en-US" dirty="0"/>
              <a:t>at the casualties head: Look and feel for any deformity and tenderness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91141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Secondary assessment procedure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Check for fluid leaking from ears and nose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Neck: Look and feel for any deformity and tenderness</a:t>
            </a:r>
          </a:p>
          <a:p>
            <a:endParaRPr lang="en-US" dirty="0" smtClean="0"/>
          </a:p>
          <a:p>
            <a:r>
              <a:rPr lang="en-US" dirty="0" smtClean="0"/>
              <a:t>Chest</a:t>
            </a:r>
            <a:r>
              <a:rPr lang="en-US" dirty="0"/>
              <a:t>: Look and feel for any deformity and tenderness. Look for equal rise and fall of the chest, and for any obvious </a:t>
            </a:r>
            <a:r>
              <a:rPr lang="en-US" dirty="0" smtClean="0"/>
              <a:t>bruising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Back</a:t>
            </a:r>
            <a:r>
              <a:rPr lang="en-US" dirty="0"/>
              <a:t>: Look and feel for any deformity and tenderness.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74826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Secondary assessment procedure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Abdomen and pelvis: Look and feel for any deformity and tenderness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Extremities (arms and legs): Look and feel for any deformities</a:t>
            </a:r>
          </a:p>
          <a:p>
            <a:endParaRPr lang="en-US" dirty="0" smtClean="0"/>
          </a:p>
          <a:p>
            <a:r>
              <a:rPr lang="en-US" dirty="0" smtClean="0"/>
              <a:t>Check for strength by asking the casualty to squeeze your hands or push your hands with their feet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Check and record of any vital signs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61573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Managing a responsive casualty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Undertake </a:t>
            </a:r>
            <a:r>
              <a:rPr lang="en-US" dirty="0"/>
              <a:t>the primary </a:t>
            </a:r>
            <a:r>
              <a:rPr lang="en-US" dirty="0" smtClean="0"/>
              <a:t>assessment</a:t>
            </a:r>
          </a:p>
          <a:p>
            <a:endParaRPr lang="en-US" dirty="0" smtClean="0"/>
          </a:p>
          <a:p>
            <a:r>
              <a:rPr lang="en-US" dirty="0" smtClean="0"/>
              <a:t> Call </a:t>
            </a:r>
            <a:r>
              <a:rPr lang="en-US" dirty="0"/>
              <a:t>for </a:t>
            </a:r>
            <a:r>
              <a:rPr lang="en-US" dirty="0" smtClean="0"/>
              <a:t>ambulance </a:t>
            </a:r>
          </a:p>
          <a:p>
            <a:endParaRPr lang="en-US" dirty="0"/>
          </a:p>
          <a:p>
            <a:r>
              <a:rPr lang="en-US" dirty="0" smtClean="0"/>
              <a:t>Position </a:t>
            </a:r>
            <a:r>
              <a:rPr lang="en-US" dirty="0"/>
              <a:t>the casualty in the most comfortable position for them, or stable side position if unresponsive and breathing normally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69289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Managing a responsive casualty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Undertake the secondary assessment – </a:t>
            </a:r>
            <a:r>
              <a:rPr lang="en-US" b="1" dirty="0" smtClean="0"/>
              <a:t>PQRST </a:t>
            </a:r>
            <a:r>
              <a:rPr lang="en-US" dirty="0" smtClean="0"/>
              <a:t>and </a:t>
            </a:r>
            <a:r>
              <a:rPr lang="en-US" b="1" dirty="0" smtClean="0"/>
              <a:t>SAMPLE </a:t>
            </a:r>
            <a:r>
              <a:rPr lang="en-US" dirty="0" smtClean="0"/>
              <a:t>questioning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Encourage/ assist the casualty to administer </a:t>
            </a:r>
            <a:r>
              <a:rPr lang="en-US" b="1" dirty="0" smtClean="0"/>
              <a:t>their </a:t>
            </a:r>
            <a:r>
              <a:rPr lang="en-US" dirty="0" smtClean="0"/>
              <a:t>medicines (if required)</a:t>
            </a:r>
          </a:p>
          <a:p>
            <a:endParaRPr lang="en-US" dirty="0" smtClean="0"/>
          </a:p>
          <a:p>
            <a:r>
              <a:rPr lang="en-US" dirty="0" smtClean="0"/>
              <a:t>Rest and reassure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20874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73</TotalTime>
  <Words>700</Words>
  <Application>Microsoft Office PowerPoint</Application>
  <PresentationFormat>Widescreen</PresentationFormat>
  <Paragraphs>117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Gill Sans MT</vt:lpstr>
      <vt:lpstr>Gallery</vt:lpstr>
      <vt:lpstr>SECTION 5 SECONDARY ASSESSMENT</vt:lpstr>
      <vt:lpstr>The secondary assessment/survey</vt:lpstr>
      <vt:lpstr>The secondary assessment/survey</vt:lpstr>
      <vt:lpstr>Secondary assessment procedure </vt:lpstr>
      <vt:lpstr>Secondary assessment procedure </vt:lpstr>
      <vt:lpstr>Secondary assessment procedure </vt:lpstr>
      <vt:lpstr>Secondary assessment procedure </vt:lpstr>
      <vt:lpstr>Managing a responsive casualty</vt:lpstr>
      <vt:lpstr>Managing a responsive casualty</vt:lpstr>
      <vt:lpstr>Questioning</vt:lpstr>
      <vt:lpstr>SAMPLE METHOD OF QUESTIONING</vt:lpstr>
      <vt:lpstr>PQRST METHOD OF QUESTIONING</vt:lpstr>
      <vt:lpstr>Vital signs</vt:lpstr>
      <vt:lpstr>Extended care in the outdoors - WRAPT</vt:lpstr>
      <vt:lpstr>END OF SECTION 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secondary assessment/survey</dc:title>
  <dc:creator>D.r Nic</dc:creator>
  <cp:lastModifiedBy>WILLIAM</cp:lastModifiedBy>
  <cp:revision>11</cp:revision>
  <dcterms:created xsi:type="dcterms:W3CDTF">2016-03-09T05:39:12Z</dcterms:created>
  <dcterms:modified xsi:type="dcterms:W3CDTF">2018-05-12T09:07:40Z</dcterms:modified>
</cp:coreProperties>
</file>